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6" r:id="rId6"/>
    <p:sldId id="261" r:id="rId7"/>
    <p:sldId id="268" r:id="rId8"/>
    <p:sldId id="263" r:id="rId9"/>
    <p:sldId id="264" r:id="rId10"/>
    <p:sldId id="265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02"/>
    <p:restoredTop sz="94576"/>
  </p:normalViewPr>
  <p:slideViewPr>
    <p:cSldViewPr snapToGrid="0">
      <p:cViewPr varScale="1">
        <p:scale>
          <a:sx n="113" d="100"/>
          <a:sy n="113" d="100"/>
        </p:scale>
        <p:origin x="208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png>
</file>

<file path=ppt/media/image11.sv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sv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EEA655-3DB1-B045-B3E3-45EED23531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42171E-613D-AF4E-8BD0-6EF1F50AA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083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2171E-613D-AF4E-8BD0-6EF1F50AA06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76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7A693-049F-380C-D957-22B08B2B53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708907-BDCD-7118-9727-3081E96C52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DF079-CB3C-F662-BC9B-254A1EE53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2D706-7C79-C55B-5DA5-758830A2D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0E2A3-E233-632B-4FE1-9047A9EAB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74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A98D7-3CD7-7F48-A08B-52638370D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06D515-5AE5-FC57-48CA-55494D46B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1AA52-EC46-DFC5-BD02-195C64B7B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D38E5-3946-2F2A-81DC-448D7CF14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081D6-F1E5-861D-32D7-A7B3CA029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1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F5227C-95CE-BDE6-2501-A4B2A12C41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1D6EB3-97F4-6906-51D6-8D99C8AF2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64124-2101-1B9A-C039-443A03ADA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F2482-4959-2226-DA20-633E13C52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E0B5C-D266-14DE-A17D-07364D6A5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961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5088B-89C3-656C-A707-0B68F4F9C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A6ED5-F8EC-2831-640F-B4562CED5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91304-936E-590E-66D3-C477FCFD0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271E7-23D4-FEC9-6911-3A448A96C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9F0AD-5909-BD3C-5CEE-0CC9CE1E3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202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69652-0913-2B98-C5F3-3422CBA5D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32C310-8AF8-9D7A-4AB9-E5546DD51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BBE1E-D3A4-FE66-2D50-0849B8E7F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6A1AD-7E69-EDCA-3B5D-D53CF2C65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25C8F-7245-2712-63BA-185616E45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72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4BACE-33D0-BB3F-72D1-52DD792D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D3479-DE0C-BA35-15E6-ACFEFEC885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01A7A-C350-AC52-CE99-9F7FD6520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7AB19-F5F2-60E7-1CE0-D4789A8F4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8BC839-9E5A-E097-5194-C3CD7EFDE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242307-2A48-1769-0D6A-52BF83F87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23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41E47-3659-0E59-5CC8-72AB7F9E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F09427-013C-BB52-61F3-65E59639E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CE7F99-ED63-819F-7507-DCDA639DD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C5A283-447E-61F8-022A-30C7B416B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AC7832-F7AB-056F-FAF2-857A642D1E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D9C21C-3518-B938-ACF5-5612B40CA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9C0FEB-01ED-0F67-86A8-5062DB6AD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317E4B-2FC0-B858-12C7-C2BF46759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565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607C2-D72C-29AB-FB9D-B13DC4F63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6F31FD-EF4C-E26A-D01D-620C855CB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780BD1-6818-2B63-2F88-81DD2EAD9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4BF857-58A4-38EE-913B-CC51B9533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887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29458D-13F4-DEA7-72FA-E8C993312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D8245D-22AE-8FD8-C5B5-24C283716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9500E2-DBCB-47C8-3705-3BF719F4F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24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BAB0C-E021-6F4A-6C0C-DB30E1F08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AE70B-882F-1383-526F-77AD329A9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54082B-A6CB-B575-ECF6-6DF20003F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804BE2-168B-DB14-C680-70057B28D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F0138A-15FA-F960-D0C3-598607F96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4789E1-9ABB-09AE-8BA8-C7E616D26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91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0E3BF-414D-3957-FB15-5DF1B7988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954EAC-1EB2-6DE0-6D07-5B4C4F7B71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88DFB-2FBE-6637-DF5A-E401AC0EC6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2123F5-5A55-C4D2-3221-2F71970FA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8EE9F3-8BE1-6D68-43DD-4E55A6603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5B1946-915A-8C84-ECE9-E913E564F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59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F875E7-4CD8-FBF5-D988-ABAA37E3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6C673F-4960-2ACD-D09D-25EB55B32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A89DB-2359-71EB-D1C5-0DABB962C2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71633-A554-5D2B-BEB5-7673D3BDFD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7C901-62AE-CC16-E03D-080DB815B5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10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png"/><Relationship Id="rId7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lack and white photo of binoculars against cityscape">
            <a:extLst>
              <a:ext uri="{FF2B5EF4-FFF2-40B4-BE49-F238E27FC236}">
                <a16:creationId xmlns:a16="http://schemas.microsoft.com/office/drawing/2014/main" id="{DA7F8A0B-C8FD-07AD-B4F9-7C3596807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771"/>
            <a:ext cx="12192000" cy="685322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4F59391-C2F6-7500-3E28-686B5F40A146}"/>
              </a:ext>
            </a:extLst>
          </p:cNvPr>
          <p:cNvSpPr/>
          <p:nvPr/>
        </p:nvSpPr>
        <p:spPr>
          <a:xfrm>
            <a:off x="3469532" y="1225685"/>
            <a:ext cx="5291847" cy="200389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236EA5-50DF-F772-6AC7-46E9BB2508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2868"/>
            <a:ext cx="9144000" cy="2387600"/>
          </a:xfrm>
        </p:spPr>
        <p:txBody>
          <a:bodyPr/>
          <a:lstStyle/>
          <a:p>
            <a:r>
              <a:rPr lang="en-US" dirty="0"/>
              <a:t>Megacities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60EADB-C20F-D60F-A7FE-05B449F032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38482"/>
            <a:ext cx="9144000" cy="1655762"/>
          </a:xfrm>
        </p:spPr>
        <p:txBody>
          <a:bodyPr/>
          <a:lstStyle/>
          <a:p>
            <a:r>
              <a:rPr lang="en-US" dirty="0"/>
              <a:t>A snap-shot of urban development</a:t>
            </a:r>
          </a:p>
        </p:txBody>
      </p:sp>
    </p:spTree>
    <p:extLst>
      <p:ext uri="{BB962C8B-B14F-4D97-AF65-F5344CB8AC3E}">
        <p14:creationId xmlns:p14="http://schemas.microsoft.com/office/powerpoint/2010/main" val="3153315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91112-75D3-FC64-9181-D9197F0DC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#3 – Age/Education double line graph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D50F5B1-BDC4-1FE2-FF76-EA3F843FDA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5828" y="1690688"/>
            <a:ext cx="7880344" cy="4701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0669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9972E-6867-5BD7-54A0-385CE3AED9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Visualization #4 – poverty/rent double line graph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98A0034-8A0F-FC72-9FEE-87FB8B5FA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95939" y="1605934"/>
            <a:ext cx="8200121" cy="488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690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2BEA8-A08B-760E-7FFE-A336761D4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Definition: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C7ADB-02FB-E425-9313-B6171FF4D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26668" cy="4351338"/>
          </a:xfrm>
        </p:spPr>
        <p:txBody>
          <a:bodyPr/>
          <a:lstStyle/>
          <a:p>
            <a:r>
              <a:rPr lang="en-US" dirty="0"/>
              <a:t>A megacity has two quantitative characteristics:</a:t>
            </a:r>
          </a:p>
          <a:p>
            <a:pPr lvl="1"/>
            <a:r>
              <a:rPr lang="en-US" dirty="0"/>
              <a:t>More than 2,000 people per square mile</a:t>
            </a:r>
          </a:p>
          <a:p>
            <a:pPr lvl="1"/>
            <a:r>
              <a:rPr lang="en-US" dirty="0"/>
              <a:t>More than 1,000,000 people within city limits</a:t>
            </a:r>
          </a:p>
          <a:p>
            <a:endParaRPr lang="en-US" dirty="0"/>
          </a:p>
        </p:txBody>
      </p:sp>
      <p:pic>
        <p:nvPicPr>
          <p:cNvPr id="5" name="Graphic 4" descr="City with solid fill">
            <a:extLst>
              <a:ext uri="{FF2B5EF4-FFF2-40B4-BE49-F238E27FC236}">
                <a16:creationId xmlns:a16="http://schemas.microsoft.com/office/drawing/2014/main" id="{0DB0893E-4CCE-4188-78EA-4991CD3185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77973" y="1412131"/>
            <a:ext cx="3683541" cy="368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31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A3CB7-B93C-E164-DFF0-B6E4767CB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Our cities: the top 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0F137F-57D5-F9D1-12CE-305422AF7B7A}"/>
              </a:ext>
            </a:extLst>
          </p:cNvPr>
          <p:cNvSpPr/>
          <p:nvPr/>
        </p:nvSpPr>
        <p:spPr>
          <a:xfrm>
            <a:off x="959796" y="1841770"/>
            <a:ext cx="2224391" cy="1887166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D3C545-D36F-34BC-77E0-437E6CB0CE2D}"/>
              </a:ext>
            </a:extLst>
          </p:cNvPr>
          <p:cNvSpPr/>
          <p:nvPr/>
        </p:nvSpPr>
        <p:spPr>
          <a:xfrm>
            <a:off x="4983804" y="1841770"/>
            <a:ext cx="2224391" cy="18871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F71FD4-B1B6-D3E4-3FA5-34062296B05C}"/>
              </a:ext>
            </a:extLst>
          </p:cNvPr>
          <p:cNvSpPr/>
          <p:nvPr/>
        </p:nvSpPr>
        <p:spPr>
          <a:xfrm>
            <a:off x="8959175" y="1841770"/>
            <a:ext cx="2224391" cy="18871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7681BD-C371-FB4D-39DF-757499CDFEE0}"/>
              </a:ext>
            </a:extLst>
          </p:cNvPr>
          <p:cNvSpPr/>
          <p:nvPr/>
        </p:nvSpPr>
        <p:spPr>
          <a:xfrm>
            <a:off x="2921540" y="4309353"/>
            <a:ext cx="2224391" cy="18871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5D9A95-A137-EE5E-84CB-52E6ECB7BD3C}"/>
              </a:ext>
            </a:extLst>
          </p:cNvPr>
          <p:cNvSpPr/>
          <p:nvPr/>
        </p:nvSpPr>
        <p:spPr>
          <a:xfrm>
            <a:off x="7046069" y="4309353"/>
            <a:ext cx="2224391" cy="18871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EE7422-3150-897D-B727-FAFE9E0FA38E}"/>
              </a:ext>
            </a:extLst>
          </p:cNvPr>
          <p:cNvSpPr txBox="1"/>
          <p:nvPr/>
        </p:nvSpPr>
        <p:spPr>
          <a:xfrm>
            <a:off x="1206230" y="3787302"/>
            <a:ext cx="178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New York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90A6F2-D9DD-A6C1-4FFF-B04BCF362C27}"/>
              </a:ext>
            </a:extLst>
          </p:cNvPr>
          <p:cNvSpPr txBox="1"/>
          <p:nvPr/>
        </p:nvSpPr>
        <p:spPr>
          <a:xfrm>
            <a:off x="5204297" y="3787302"/>
            <a:ext cx="178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Los Angeles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EFAB37-B5C3-6619-13C1-6F030A2838A8}"/>
              </a:ext>
            </a:extLst>
          </p:cNvPr>
          <p:cNvSpPr txBox="1"/>
          <p:nvPr/>
        </p:nvSpPr>
        <p:spPr>
          <a:xfrm>
            <a:off x="9179668" y="3787302"/>
            <a:ext cx="178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Chicago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8DDA7F-75A3-1BFA-DACA-647D6B88F9A6}"/>
              </a:ext>
            </a:extLst>
          </p:cNvPr>
          <p:cNvSpPr txBox="1"/>
          <p:nvPr/>
        </p:nvSpPr>
        <p:spPr>
          <a:xfrm>
            <a:off x="3142033" y="6248400"/>
            <a:ext cx="178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Houston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69C38C-10FE-B825-1873-6D55B6EA3873}"/>
              </a:ext>
            </a:extLst>
          </p:cNvPr>
          <p:cNvSpPr txBox="1"/>
          <p:nvPr/>
        </p:nvSpPr>
        <p:spPr>
          <a:xfrm>
            <a:off x="7266565" y="6196519"/>
            <a:ext cx="178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Phoenix</a:t>
            </a:r>
          </a:p>
        </p:txBody>
      </p:sp>
      <p:pic>
        <p:nvPicPr>
          <p:cNvPr id="15" name="Picture 14" descr="Aerial view of Manhattan">
            <a:extLst>
              <a:ext uri="{FF2B5EF4-FFF2-40B4-BE49-F238E27FC236}">
                <a16:creationId xmlns:a16="http://schemas.microsoft.com/office/drawing/2014/main" id="{79C372F6-2150-D34E-72BE-8A30039BA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796" y="1841769"/>
            <a:ext cx="2273028" cy="1906637"/>
          </a:xfrm>
          <a:prstGeom prst="rect">
            <a:avLst/>
          </a:prstGeom>
        </p:spPr>
      </p:pic>
      <p:pic>
        <p:nvPicPr>
          <p:cNvPr id="17" name="Picture 16" descr="Palm tree-lined street Los Angeles">
            <a:extLst>
              <a:ext uri="{FF2B5EF4-FFF2-40B4-BE49-F238E27FC236}">
                <a16:creationId xmlns:a16="http://schemas.microsoft.com/office/drawing/2014/main" id="{309F59EF-1D97-1CFB-624B-A527177730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5698" y="1815830"/>
            <a:ext cx="2273028" cy="1932576"/>
          </a:xfrm>
          <a:prstGeom prst="rect">
            <a:avLst/>
          </a:prstGeom>
        </p:spPr>
      </p:pic>
      <p:pic>
        <p:nvPicPr>
          <p:cNvPr id="19" name="Picture 18" descr="Chicago Riverwalk Illinois">
            <a:extLst>
              <a:ext uri="{FF2B5EF4-FFF2-40B4-BE49-F238E27FC236}">
                <a16:creationId xmlns:a16="http://schemas.microsoft.com/office/drawing/2014/main" id="{802AE144-6230-6FF3-C3F9-020BCDFD52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9174" y="1841770"/>
            <a:ext cx="2263300" cy="1945532"/>
          </a:xfrm>
          <a:prstGeom prst="rect">
            <a:avLst/>
          </a:prstGeom>
        </p:spPr>
      </p:pic>
      <p:pic>
        <p:nvPicPr>
          <p:cNvPr id="21" name="Picture 20" descr="Houston City Hall Texas">
            <a:extLst>
              <a:ext uri="{FF2B5EF4-FFF2-40B4-BE49-F238E27FC236}">
                <a16:creationId xmlns:a16="http://schemas.microsoft.com/office/drawing/2014/main" id="{0E2310BA-3226-56CB-F6BA-E48582CB8F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1010" y="4296398"/>
            <a:ext cx="2305451" cy="1913107"/>
          </a:xfrm>
          <a:prstGeom prst="rect">
            <a:avLst/>
          </a:prstGeom>
        </p:spPr>
      </p:pic>
      <p:pic>
        <p:nvPicPr>
          <p:cNvPr id="23" name="Picture 22" descr="Skyscrapers downtown Phoenix Arizona">
            <a:extLst>
              <a:ext uri="{FF2B5EF4-FFF2-40B4-BE49-F238E27FC236}">
                <a16:creationId xmlns:a16="http://schemas.microsoft.com/office/drawing/2014/main" id="{33FC2219-AF12-1458-EA19-A1A9EBAC5F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46068" y="4296398"/>
            <a:ext cx="2264922" cy="19131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692873E-0C5A-5989-8673-7EF6ACDCE521}"/>
              </a:ext>
            </a:extLst>
          </p:cNvPr>
          <p:cNvSpPr txBox="1"/>
          <p:nvPr/>
        </p:nvSpPr>
        <p:spPr>
          <a:xfrm>
            <a:off x="175098" y="2276272"/>
            <a:ext cx="616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1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01C489-986D-4E2D-0B8E-2EFEC14F3594}"/>
              </a:ext>
            </a:extLst>
          </p:cNvPr>
          <p:cNvSpPr txBox="1"/>
          <p:nvPr/>
        </p:nvSpPr>
        <p:spPr>
          <a:xfrm>
            <a:off x="4212077" y="2228120"/>
            <a:ext cx="616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2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68C95C-6620-E766-2182-26EF0E99F500}"/>
              </a:ext>
            </a:extLst>
          </p:cNvPr>
          <p:cNvSpPr txBox="1"/>
          <p:nvPr/>
        </p:nvSpPr>
        <p:spPr>
          <a:xfrm>
            <a:off x="8304182" y="2238680"/>
            <a:ext cx="616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3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CFA2B2-C31B-E3E7-D2D9-671B50950D41}"/>
              </a:ext>
            </a:extLst>
          </p:cNvPr>
          <p:cNvSpPr txBox="1"/>
          <p:nvPr/>
        </p:nvSpPr>
        <p:spPr>
          <a:xfrm>
            <a:off x="2253575" y="4698938"/>
            <a:ext cx="616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4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AA319B6-1393-0A8E-CCCC-002CF4EADCBE}"/>
              </a:ext>
            </a:extLst>
          </p:cNvPr>
          <p:cNvSpPr txBox="1"/>
          <p:nvPr/>
        </p:nvSpPr>
        <p:spPr>
          <a:xfrm>
            <a:off x="6389453" y="4698938"/>
            <a:ext cx="616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64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13" grpId="0"/>
      <p:bldP spid="24" grpId="0"/>
      <p:bldP spid="25" grpId="0"/>
      <p:bldP spid="26" grpId="0"/>
      <p:bldP spid="27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79D41-16CA-3957-BBF7-1C6FCB09E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F415F-DDFD-50F1-AE49-CEC42FCA5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5209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Economic</a:t>
            </a:r>
          </a:p>
          <a:p>
            <a:pPr lvl="1"/>
            <a:r>
              <a:rPr lang="en-US" dirty="0"/>
              <a:t>Median Household Income, Unemployment Rate, Cost of Living, Poverty</a:t>
            </a:r>
          </a:p>
          <a:p>
            <a:r>
              <a:rPr lang="en-US" dirty="0"/>
              <a:t>Demographic</a:t>
            </a:r>
          </a:p>
          <a:p>
            <a:pPr lvl="1"/>
            <a:r>
              <a:rPr lang="en-US" dirty="0"/>
              <a:t>Population Density, Median Age, Education Level</a:t>
            </a:r>
          </a:p>
          <a:p>
            <a:r>
              <a:rPr lang="en-US" dirty="0"/>
              <a:t>Housing</a:t>
            </a:r>
          </a:p>
          <a:p>
            <a:pPr lvl="1"/>
            <a:r>
              <a:rPr lang="en-US" dirty="0"/>
              <a:t>Median Home price, Rental Price (Median Rent), Homeownership Rate</a:t>
            </a:r>
          </a:p>
          <a:p>
            <a:r>
              <a:rPr lang="en-US" dirty="0"/>
              <a:t>Quality of Life</a:t>
            </a:r>
          </a:p>
          <a:p>
            <a:pPr lvl="1"/>
            <a:r>
              <a:rPr lang="en-US" dirty="0"/>
              <a:t>Crime Rate, Air Quality Index, Commute time, Walkability Score</a:t>
            </a:r>
          </a:p>
        </p:txBody>
      </p:sp>
      <p:pic>
        <p:nvPicPr>
          <p:cNvPr id="5" name="Graphic 4" descr="Checklist with solid fill">
            <a:extLst>
              <a:ext uri="{FF2B5EF4-FFF2-40B4-BE49-F238E27FC236}">
                <a16:creationId xmlns:a16="http://schemas.microsoft.com/office/drawing/2014/main" id="{B0E00440-275A-1DEE-AB3E-D9333F1E2B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84723" y="1931768"/>
            <a:ext cx="2994464" cy="299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500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6A0D8-3696-42BD-3C00-D12DC5A7A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8C793-A730-0B4D-A98D-9A047AE618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Which cities have higher population density?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a city is larger, will there be higher household income and higher unemployment rate?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a city is larger, will it have a higher median age and education level?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How does city size relate to poverty rates and median rent?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7376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Vibrant multicolor checkered floor design">
            <a:extLst>
              <a:ext uri="{FF2B5EF4-FFF2-40B4-BE49-F238E27FC236}">
                <a16:creationId xmlns:a16="http://schemas.microsoft.com/office/drawing/2014/main" id="{BE7AA7DA-82B1-7629-E6CA-4E0F82CCF2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4680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43F5FF-BD54-A105-2611-56DED377A0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</a:rPr>
              <a:t>Data Visualization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956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5C632-7D2B-C25B-972C-C655826324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Data Visualization Dashboard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18EF68E-38C8-3387-37A0-DFDD8B94C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61867" y="1825625"/>
            <a:ext cx="826826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66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D5B30-2D57-49DA-B0D6-C03F2A46B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#1 – interactive population density map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FEC526-58AE-9D75-64B9-96DBD330FF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5414" y="1825625"/>
            <a:ext cx="892117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9562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151BE7-56A5-7690-F33E-45222AC44D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#2 – income/unemployment scatter plot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58B18A-B4A2-4EC0-5601-1BD2595E57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85514" y="1690688"/>
            <a:ext cx="8620972" cy="500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4146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1185</TotalTime>
  <Words>197</Words>
  <Application>Microsoft Macintosh PowerPoint</Application>
  <PresentationFormat>Widescreen</PresentationFormat>
  <Paragraphs>41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Calibri</vt:lpstr>
      <vt:lpstr>Office Theme</vt:lpstr>
      <vt:lpstr>Megacities</vt:lpstr>
      <vt:lpstr>Definition:</vt:lpstr>
      <vt:lpstr>Our cities: the top 5</vt:lpstr>
      <vt:lpstr>Measures</vt:lpstr>
      <vt:lpstr>Research Questions</vt:lpstr>
      <vt:lpstr>Data Visualization</vt:lpstr>
      <vt:lpstr>Interactive Data Visualization Dashboard</vt:lpstr>
      <vt:lpstr>Visualization #1 – interactive population density map</vt:lpstr>
      <vt:lpstr>Visualization #2 – income/unemployment scatter plot</vt:lpstr>
      <vt:lpstr>Visualization #3 – Age/Education double line graph</vt:lpstr>
      <vt:lpstr>Visualization #4 – poverty/rent double line graph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Rodrigo Sosa</dc:creator>
  <cp:lastModifiedBy>Rodrigo Sosa</cp:lastModifiedBy>
  <cp:revision>7</cp:revision>
  <dcterms:created xsi:type="dcterms:W3CDTF">2025-03-24T21:07:55Z</dcterms:created>
  <dcterms:modified xsi:type="dcterms:W3CDTF">2025-03-25T17:19:22Z</dcterms:modified>
</cp:coreProperties>
</file>

<file path=docProps/thumbnail.jpeg>
</file>